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305" r:id="rId3"/>
    <p:sldId id="306" r:id="rId4"/>
    <p:sldId id="316" r:id="rId5"/>
    <p:sldId id="321" r:id="rId6"/>
    <p:sldId id="308" r:id="rId7"/>
    <p:sldId id="317" r:id="rId8"/>
    <p:sldId id="309" r:id="rId9"/>
    <p:sldId id="318" r:id="rId10"/>
    <p:sldId id="311" r:id="rId11"/>
    <p:sldId id="322" r:id="rId12"/>
    <p:sldId id="319" r:id="rId13"/>
    <p:sldId id="323" r:id="rId14"/>
    <p:sldId id="324" r:id="rId15"/>
    <p:sldId id="326" r:id="rId16"/>
    <p:sldId id="325" r:id="rId17"/>
    <p:sldId id="307"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3FAE07-1E9C-42FE-8BBE-BF55A76319DD}" v="2" dt="2020-08-19T13:18:34.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3351"/>
    <p:restoredTop sz="94567"/>
  </p:normalViewPr>
  <p:slideViewPr>
    <p:cSldViewPr snapToGrid="0" snapToObjects="1">
      <p:cViewPr varScale="1">
        <p:scale>
          <a:sx n="68" d="100"/>
          <a:sy n="68" d="100"/>
        </p:scale>
        <p:origin x="6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North" userId="52e2d7fe0a4c5456" providerId="LiveId" clId="{CB3FAE07-1E9C-42FE-8BBE-BF55A76319DD}"/>
    <pc:docChg chg="custSel modMainMaster">
      <pc:chgData name="Sally North" userId="52e2d7fe0a4c5456" providerId="LiveId" clId="{CB3FAE07-1E9C-42FE-8BBE-BF55A76319DD}" dt="2020-08-19T13:28:07.831" v="15" actId="20577"/>
      <pc:docMkLst>
        <pc:docMk/>
      </pc:docMkLst>
      <pc:sldMasterChg chg="modSldLayout">
        <pc:chgData name="Sally North" userId="52e2d7fe0a4c5456" providerId="LiveId" clId="{CB3FAE07-1E9C-42FE-8BBE-BF55A76319DD}" dt="2020-08-19T13:28:07.831" v="15" actId="20577"/>
        <pc:sldMasterMkLst>
          <pc:docMk/>
          <pc:sldMasterMk cId="1075746598" sldId="2147483648"/>
        </pc:sldMasterMkLst>
        <pc:sldLayoutChg chg="addSp delSp modSp mod">
          <pc:chgData name="Sally North" userId="52e2d7fe0a4c5456" providerId="LiveId" clId="{CB3FAE07-1E9C-42FE-8BBE-BF55A76319DD}" dt="2020-08-19T13:28:01.553" v="14" actId="20577"/>
          <pc:sldLayoutMkLst>
            <pc:docMk/>
            <pc:sldMasterMk cId="1075746598" sldId="2147483648"/>
            <pc:sldLayoutMk cId="25600965" sldId="2147483649"/>
          </pc:sldLayoutMkLst>
          <pc:spChg chg="del">
            <ac:chgData name="Sally North" userId="52e2d7fe0a4c5456" providerId="LiveId" clId="{CB3FAE07-1E9C-42FE-8BBE-BF55A76319DD}" dt="2020-08-19T13:18:04.906" v="0" actId="478"/>
            <ac:spMkLst>
              <pc:docMk/>
              <pc:sldMasterMk cId="1075746598" sldId="2147483648"/>
              <pc:sldLayoutMk cId="25600965" sldId="2147483649"/>
              <ac:spMk id="2" creationId="{51EF0C68-2693-7140-8D94-E94C7AEA1DBD}"/>
            </ac:spMkLst>
          </pc:spChg>
          <pc:spChg chg="del">
            <ac:chgData name="Sally North" userId="52e2d7fe0a4c5456" providerId="LiveId" clId="{CB3FAE07-1E9C-42FE-8BBE-BF55A76319DD}" dt="2020-08-19T13:18:06.736" v="1" actId="478"/>
            <ac:spMkLst>
              <pc:docMk/>
              <pc:sldMasterMk cId="1075746598" sldId="2147483648"/>
              <pc:sldLayoutMk cId="25600965" sldId="2147483649"/>
              <ac:spMk id="3" creationId="{FA9BB593-F6B3-7F4E-B877-DD3A740AF3D9}"/>
            </ac:spMkLst>
          </pc:spChg>
          <pc:spChg chg="del">
            <ac:chgData name="Sally North" userId="52e2d7fe0a4c5456" providerId="LiveId" clId="{CB3FAE07-1E9C-42FE-8BBE-BF55A76319DD}" dt="2020-08-19T13:18:08.298" v="2" actId="478"/>
            <ac:spMkLst>
              <pc:docMk/>
              <pc:sldMasterMk cId="1075746598" sldId="2147483648"/>
              <pc:sldLayoutMk cId="25600965" sldId="2147483649"/>
              <ac:spMk id="4" creationId="{2E8EA67E-7542-C845-B442-03B66C2720BC}"/>
            </ac:spMkLst>
          </pc:spChg>
          <pc:spChg chg="del">
            <ac:chgData name="Sally North" userId="52e2d7fe0a4c5456" providerId="LiveId" clId="{CB3FAE07-1E9C-42FE-8BBE-BF55A76319DD}" dt="2020-08-19T13:18:10.623" v="3" actId="478"/>
            <ac:spMkLst>
              <pc:docMk/>
              <pc:sldMasterMk cId="1075746598" sldId="2147483648"/>
              <pc:sldLayoutMk cId="25600965" sldId="2147483649"/>
              <ac:spMk id="5" creationId="{F140991E-F2A8-904B-8C50-E0A4AB61DFB6}"/>
            </ac:spMkLst>
          </pc:spChg>
          <pc:spChg chg="del">
            <ac:chgData name="Sally North" userId="52e2d7fe0a4c5456" providerId="LiveId" clId="{CB3FAE07-1E9C-42FE-8BBE-BF55A76319DD}" dt="2020-08-19T13:18:12.543" v="4" actId="478"/>
            <ac:spMkLst>
              <pc:docMk/>
              <pc:sldMasterMk cId="1075746598" sldId="2147483648"/>
              <pc:sldLayoutMk cId="25600965" sldId="2147483649"/>
              <ac:spMk id="6" creationId="{F4D85CE4-B1AE-534F-87D8-73EF9484E42B}"/>
            </ac:spMkLst>
          </pc:spChg>
          <pc:spChg chg="add mod">
            <ac:chgData name="Sally North" userId="52e2d7fe0a4c5456" providerId="LiveId" clId="{CB3FAE07-1E9C-42FE-8BBE-BF55A76319DD}" dt="2020-08-19T13:28:01.553" v="14" actId="20577"/>
            <ac:spMkLst>
              <pc:docMk/>
              <pc:sldMasterMk cId="1075746598" sldId="2147483648"/>
              <pc:sldLayoutMk cId="25600965" sldId="2147483649"/>
              <ac:spMk id="7" creationId="{6F5A2B43-C42D-4D4F-88BB-C4CA9301EB07}"/>
            </ac:spMkLst>
          </pc:spChg>
          <pc:picChg chg="add mod">
            <ac:chgData name="Sally North" userId="52e2d7fe0a4c5456" providerId="LiveId" clId="{CB3FAE07-1E9C-42FE-8BBE-BF55A76319DD}" dt="2020-08-19T13:18:19.266" v="6" actId="1076"/>
            <ac:picMkLst>
              <pc:docMk/>
              <pc:sldMasterMk cId="1075746598" sldId="2147483648"/>
              <pc:sldLayoutMk cId="25600965" sldId="2147483649"/>
              <ac:picMk id="8" creationId="{27AF6576-44E9-4F45-A73E-4F32DEA448B7}"/>
            </ac:picMkLst>
          </pc:picChg>
          <pc:picChg chg="add mod">
            <ac:chgData name="Sally North" userId="52e2d7fe0a4c5456" providerId="LiveId" clId="{CB3FAE07-1E9C-42FE-8BBE-BF55A76319DD}" dt="2020-08-19T13:18:19.266" v="6" actId="1076"/>
            <ac:picMkLst>
              <pc:docMk/>
              <pc:sldMasterMk cId="1075746598" sldId="2147483648"/>
              <pc:sldLayoutMk cId="25600965" sldId="2147483649"/>
              <ac:picMk id="9" creationId="{5E7212E0-10BB-4165-9ECD-1C0CAC097C27}"/>
            </ac:picMkLst>
          </pc:picChg>
        </pc:sldLayoutChg>
        <pc:sldLayoutChg chg="addSp delSp modSp mod">
          <pc:chgData name="Sally North" userId="52e2d7fe0a4c5456" providerId="LiveId" clId="{CB3FAE07-1E9C-42FE-8BBE-BF55A76319DD}" dt="2020-08-19T13:28:07.831" v="15" actId="20577"/>
          <pc:sldLayoutMkLst>
            <pc:docMk/>
            <pc:sldMasterMk cId="1075746598" sldId="2147483648"/>
            <pc:sldLayoutMk cId="3165092385" sldId="2147483650"/>
          </pc:sldLayoutMkLst>
          <pc:spChg chg="del">
            <ac:chgData name="Sally North" userId="52e2d7fe0a4c5456" providerId="LiveId" clId="{CB3FAE07-1E9C-42FE-8BBE-BF55A76319DD}" dt="2020-08-19T13:18:22.665" v="7" actId="478"/>
            <ac:spMkLst>
              <pc:docMk/>
              <pc:sldMasterMk cId="1075746598" sldId="2147483648"/>
              <pc:sldLayoutMk cId="3165092385" sldId="2147483650"/>
              <ac:spMk id="2" creationId="{7EF020B6-EF8B-FF4A-94C0-D411F06F8BD7}"/>
            </ac:spMkLst>
          </pc:spChg>
          <pc:spChg chg="del">
            <ac:chgData name="Sally North" userId="52e2d7fe0a4c5456" providerId="LiveId" clId="{CB3FAE07-1E9C-42FE-8BBE-BF55A76319DD}" dt="2020-08-19T13:18:24.826" v="8" actId="478"/>
            <ac:spMkLst>
              <pc:docMk/>
              <pc:sldMasterMk cId="1075746598" sldId="2147483648"/>
              <pc:sldLayoutMk cId="3165092385" sldId="2147483650"/>
              <ac:spMk id="3" creationId="{E7C8BF55-F861-0644-8B4A-03CD17ADF71E}"/>
            </ac:spMkLst>
          </pc:spChg>
          <pc:spChg chg="del">
            <ac:chgData name="Sally North" userId="52e2d7fe0a4c5456" providerId="LiveId" clId="{CB3FAE07-1E9C-42FE-8BBE-BF55A76319DD}" dt="2020-08-19T13:18:27.673" v="9" actId="478"/>
            <ac:spMkLst>
              <pc:docMk/>
              <pc:sldMasterMk cId="1075746598" sldId="2147483648"/>
              <pc:sldLayoutMk cId="3165092385" sldId="2147483650"/>
              <ac:spMk id="4" creationId="{6E9BBC5F-53C1-0143-90E3-07906424221E}"/>
            </ac:spMkLst>
          </pc:spChg>
          <pc:spChg chg="del">
            <ac:chgData name="Sally North" userId="52e2d7fe0a4c5456" providerId="LiveId" clId="{CB3FAE07-1E9C-42FE-8BBE-BF55A76319DD}" dt="2020-08-19T13:18:29.386" v="10" actId="478"/>
            <ac:spMkLst>
              <pc:docMk/>
              <pc:sldMasterMk cId="1075746598" sldId="2147483648"/>
              <pc:sldLayoutMk cId="3165092385" sldId="2147483650"/>
              <ac:spMk id="5" creationId="{1997165C-9D34-3942-B52F-FE255ED75A18}"/>
            </ac:spMkLst>
          </pc:spChg>
          <pc:spChg chg="del">
            <ac:chgData name="Sally North" userId="52e2d7fe0a4c5456" providerId="LiveId" clId="{CB3FAE07-1E9C-42FE-8BBE-BF55A76319DD}" dt="2020-08-19T13:18:31.707" v="11" actId="478"/>
            <ac:spMkLst>
              <pc:docMk/>
              <pc:sldMasterMk cId="1075746598" sldId="2147483648"/>
              <pc:sldLayoutMk cId="3165092385" sldId="2147483650"/>
              <ac:spMk id="6" creationId="{E7C2AF14-B89A-2B4C-859E-9B3C73A2DDD9}"/>
            </ac:spMkLst>
          </pc:spChg>
          <pc:spChg chg="add mod">
            <ac:chgData name="Sally North" userId="52e2d7fe0a4c5456" providerId="LiveId" clId="{CB3FAE07-1E9C-42FE-8BBE-BF55A76319DD}" dt="2020-08-19T13:28:07.831" v="15" actId="20577"/>
            <ac:spMkLst>
              <pc:docMk/>
              <pc:sldMasterMk cId="1075746598" sldId="2147483648"/>
              <pc:sldLayoutMk cId="3165092385" sldId="2147483650"/>
              <ac:spMk id="7" creationId="{6F5A2B43-C42D-4D4F-88BB-C4CA9301EB07}"/>
            </ac:spMkLst>
          </pc:spChg>
          <pc:picChg chg="add mod">
            <ac:chgData name="Sally North" userId="52e2d7fe0a4c5456" providerId="LiveId" clId="{CB3FAE07-1E9C-42FE-8BBE-BF55A76319DD}" dt="2020-08-19T13:18:39.085" v="13" actId="1076"/>
            <ac:picMkLst>
              <pc:docMk/>
              <pc:sldMasterMk cId="1075746598" sldId="2147483648"/>
              <pc:sldLayoutMk cId="3165092385" sldId="2147483650"/>
              <ac:picMk id="8" creationId="{27AF6576-44E9-4F45-A73E-4F32DEA448B7}"/>
            </ac:picMkLst>
          </pc:picChg>
          <pc:picChg chg="add mod">
            <ac:chgData name="Sally North" userId="52e2d7fe0a4c5456" providerId="LiveId" clId="{CB3FAE07-1E9C-42FE-8BBE-BF55A76319DD}" dt="2020-08-19T13:18:39.085" v="13" actId="1076"/>
            <ac:picMkLst>
              <pc:docMk/>
              <pc:sldMasterMk cId="1075746598" sldId="2147483648"/>
              <pc:sldLayoutMk cId="3165092385" sldId="2147483650"/>
              <ac:picMk id="9" creationId="{5E7212E0-10BB-4165-9ECD-1C0CAC097C27}"/>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55DE8-C36A-D447-A103-FFB14582FC68}" type="datetimeFigureOut">
              <a:rPr lang="en-US" smtClean="0"/>
              <a:t>8/19/2020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E8B00-6C41-644B-A23F-BED251FACDB9}" type="slidenum">
              <a:rPr lang="en-US" smtClean="0"/>
              <a:t>‹#›</a:t>
            </a:fld>
            <a:endParaRPr lang="en-US" dirty="0"/>
          </a:p>
        </p:txBody>
      </p:sp>
    </p:spTree>
    <p:extLst>
      <p:ext uri="{BB962C8B-B14F-4D97-AF65-F5344CB8AC3E}">
        <p14:creationId xmlns:p14="http://schemas.microsoft.com/office/powerpoint/2010/main" val="682201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9EAD8-54B2-D941-86D6-A75602D4752A}" type="slidenum">
              <a:rPr lang="en-US" smtClean="0"/>
              <a:t>3</a:t>
            </a:fld>
            <a:endParaRPr lang="en-US" dirty="0"/>
          </a:p>
        </p:txBody>
      </p:sp>
    </p:spTree>
    <p:extLst>
      <p:ext uri="{BB962C8B-B14F-4D97-AF65-F5344CB8AC3E}">
        <p14:creationId xmlns:p14="http://schemas.microsoft.com/office/powerpoint/2010/main" val="329196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9EAD8-54B2-D941-86D6-A75602D4752A}" type="slidenum">
              <a:rPr lang="en-US" smtClean="0"/>
              <a:t>17</a:t>
            </a:fld>
            <a:endParaRPr lang="en-US" dirty="0"/>
          </a:p>
        </p:txBody>
      </p:sp>
    </p:spTree>
    <p:extLst>
      <p:ext uri="{BB962C8B-B14F-4D97-AF65-F5344CB8AC3E}">
        <p14:creationId xmlns:p14="http://schemas.microsoft.com/office/powerpoint/2010/main" val="393711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9EAD8-54B2-D941-86D6-A75602D4752A}" type="slidenum">
              <a:rPr lang="en-US" smtClean="0"/>
              <a:t>18</a:t>
            </a:fld>
            <a:endParaRPr lang="en-US" dirty="0"/>
          </a:p>
        </p:txBody>
      </p:sp>
    </p:spTree>
    <p:extLst>
      <p:ext uri="{BB962C8B-B14F-4D97-AF65-F5344CB8AC3E}">
        <p14:creationId xmlns:p14="http://schemas.microsoft.com/office/powerpoint/2010/main" val="1828095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569439"/>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and outcomes</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6001476"/>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819719"/>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60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7AA3-7B9C-4548-82D5-878A4D8C0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30E2D-84CD-9F42-8780-3C74AEA5E4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34FAE-3382-6040-A64C-42E72308AFC6}"/>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5" name="Footer Placeholder 4">
            <a:extLst>
              <a:ext uri="{FF2B5EF4-FFF2-40B4-BE49-F238E27FC236}">
                <a16:creationId xmlns:a16="http://schemas.microsoft.com/office/drawing/2014/main" id="{35BB1C3B-88F6-874E-940F-E39B04CA64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21E097-B21C-754D-B058-310B7885318B}"/>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13722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8F167-02B2-024F-83D5-E08017BB2D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FF4800-D4A6-8346-BF1C-893328D03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A2E66-6E44-0748-B775-57899B9EBEEE}"/>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5" name="Footer Placeholder 4">
            <a:extLst>
              <a:ext uri="{FF2B5EF4-FFF2-40B4-BE49-F238E27FC236}">
                <a16:creationId xmlns:a16="http://schemas.microsoft.com/office/drawing/2014/main" id="{3AEEDF54-2381-AA4B-A465-EAB72F011D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BADC9F-DF15-E84D-86E4-A1AE057ECD63}"/>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49046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6F5A2B43-C42D-4D4F-88BB-C4CA9301EB07}"/>
              </a:ext>
            </a:extLst>
          </p:cNvPr>
          <p:cNvSpPr txBox="1"/>
          <p:nvPr userDrawn="1"/>
        </p:nvSpPr>
        <p:spPr>
          <a:xfrm>
            <a:off x="3338821" y="6560627"/>
            <a:ext cx="528467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Simon Hudson </a:t>
            </a:r>
            <a:r>
              <a:rPr lang="en-US" sz="1200" b="1" baseline="0" dirty="0"/>
              <a:t>2020 </a:t>
            </a:r>
            <a:r>
              <a:rPr lang="en-GB" sz="1200" b="1" i="1" dirty="0"/>
              <a:t>COVID-19 and Travel: Impacts, responses </a:t>
            </a:r>
            <a:r>
              <a:rPr lang="en-GB" sz="1200" b="1" i="1"/>
              <a:t>and outcomes</a:t>
            </a:r>
            <a:endParaRPr lang="en-US" sz="1200" b="1" i="1" dirty="0"/>
          </a:p>
        </p:txBody>
      </p:sp>
      <p:pic>
        <p:nvPicPr>
          <p:cNvPr id="8" name="Picture 7" descr="A drawing of a face&#10;&#10;Description automatically generated">
            <a:extLst>
              <a:ext uri="{FF2B5EF4-FFF2-40B4-BE49-F238E27FC236}">
                <a16:creationId xmlns:a16="http://schemas.microsoft.com/office/drawing/2014/main" id="{27AF6576-44E9-4F45-A73E-4F32DEA44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80" y="5992664"/>
            <a:ext cx="844962" cy="844962"/>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5E7212E0-10BB-4165-9ECD-1C0CAC097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3842" y="5810907"/>
            <a:ext cx="788158" cy="10267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6509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0077-E9C4-954F-BCBB-A0399E20A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C718FC-4B90-1347-8AB4-418CE18ED6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9ED95E-D8AF-A64F-9635-D45782C2BF13}"/>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5" name="Footer Placeholder 4">
            <a:extLst>
              <a:ext uri="{FF2B5EF4-FFF2-40B4-BE49-F238E27FC236}">
                <a16:creationId xmlns:a16="http://schemas.microsoft.com/office/drawing/2014/main" id="{F6DAC3F6-AA62-D944-8E74-C698918B98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9DB83C-2742-594B-B600-8E34EC25723A}"/>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263176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BE76-D15A-5440-B7E9-03B907FFE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7F5B5-B490-6240-839C-FB6984C696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C0936-042D-AC42-8271-12D728CA12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FACE88-5D53-9F46-B1E5-AACDF87F8468}"/>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6" name="Footer Placeholder 5">
            <a:extLst>
              <a:ext uri="{FF2B5EF4-FFF2-40B4-BE49-F238E27FC236}">
                <a16:creationId xmlns:a16="http://schemas.microsoft.com/office/drawing/2014/main" id="{1D7848A0-863F-6542-8749-EEB731ED1C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1577A7-D6B7-9C44-A2ED-5280D642EC67}"/>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82093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2CF-5270-3B46-BEB7-6E78B044CD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DAACCD-712E-214D-829D-733AECF58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4223D8-E551-C243-BEDA-A177C8ED4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FC7A9-CF0C-054C-BAE3-C787242B2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3293B-CCB5-7845-A92F-F4463A4ACE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AA2ECB-E6C0-614B-A18E-BF6528A82080}"/>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8" name="Footer Placeholder 7">
            <a:extLst>
              <a:ext uri="{FF2B5EF4-FFF2-40B4-BE49-F238E27FC236}">
                <a16:creationId xmlns:a16="http://schemas.microsoft.com/office/drawing/2014/main" id="{E3BF402B-57C7-AB44-8765-AE36356890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F46FB7-B1F1-A14E-B37C-14820C51E5B3}"/>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280879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5AF0-DEC1-CA4C-A867-3C0263A174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9630D2-AF2B-3543-ADE0-8857B6F85B50}"/>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4" name="Footer Placeholder 3">
            <a:extLst>
              <a:ext uri="{FF2B5EF4-FFF2-40B4-BE49-F238E27FC236}">
                <a16:creationId xmlns:a16="http://schemas.microsoft.com/office/drawing/2014/main" id="{64C85C0E-8E0D-344A-B012-B57F63BE55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0EE224-AA95-5749-ACE7-0D0A437F6445}"/>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331368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E87-9C2B-2741-ABF8-3772FCA3892A}"/>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3" name="Footer Placeholder 2">
            <a:extLst>
              <a:ext uri="{FF2B5EF4-FFF2-40B4-BE49-F238E27FC236}">
                <a16:creationId xmlns:a16="http://schemas.microsoft.com/office/drawing/2014/main" id="{036EC506-6A2C-B146-8741-4027D3A76C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1EEAE4B-4F00-1240-8E6D-67EA304C3D8C}"/>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405070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6704-F688-8B42-844F-A780CD87F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3FDCB1-1CD1-FC4F-8CDC-22BECDF0D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F0CEA7-BA54-1446-9E26-1EEE2380A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69843-A151-2844-9EF9-84AF8160E0CA}"/>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6" name="Footer Placeholder 5">
            <a:extLst>
              <a:ext uri="{FF2B5EF4-FFF2-40B4-BE49-F238E27FC236}">
                <a16:creationId xmlns:a16="http://schemas.microsoft.com/office/drawing/2014/main" id="{88F0BA7A-3B99-464F-8DE6-6A1B9A9BA4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A14AE9-9B36-C94A-9814-56B8D80CDD4B}"/>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26352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9F9D-1918-7947-8E49-37EE54B63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20DFBD-D56C-7F48-B5E2-6B4CE454EB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D371FB5-C37D-8A4F-B46E-052288226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2B6F4-7229-A349-BFFC-B51BE0CA82C0}"/>
              </a:ext>
            </a:extLst>
          </p:cNvPr>
          <p:cNvSpPr>
            <a:spLocks noGrp="1"/>
          </p:cNvSpPr>
          <p:nvPr>
            <p:ph type="dt" sz="half" idx="10"/>
          </p:nvPr>
        </p:nvSpPr>
        <p:spPr/>
        <p:txBody>
          <a:bodyPr/>
          <a:lstStyle/>
          <a:p>
            <a:fld id="{7925E281-D0C6-304B-B0F3-D82BE41ABF01}" type="datetimeFigureOut">
              <a:rPr lang="en-US" smtClean="0"/>
              <a:t>8/19/2020</a:t>
            </a:fld>
            <a:endParaRPr lang="en-US" dirty="0"/>
          </a:p>
        </p:txBody>
      </p:sp>
      <p:sp>
        <p:nvSpPr>
          <p:cNvPr id="6" name="Footer Placeholder 5">
            <a:extLst>
              <a:ext uri="{FF2B5EF4-FFF2-40B4-BE49-F238E27FC236}">
                <a16:creationId xmlns:a16="http://schemas.microsoft.com/office/drawing/2014/main" id="{D8A3AEFD-767E-5843-9482-1F15D873D9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23D1C4-8179-454B-B90E-CE4F452DA22F}"/>
              </a:ext>
            </a:extLst>
          </p:cNvPr>
          <p:cNvSpPr>
            <a:spLocks noGrp="1"/>
          </p:cNvSpPr>
          <p:nvPr>
            <p:ph type="sldNum" sz="quarter" idx="12"/>
          </p:nvPr>
        </p:nvSpPr>
        <p:spPr/>
        <p:txBody>
          <a:bodyPr/>
          <a:lstStyle/>
          <a:p>
            <a:fld id="{7A492040-B56E-1245-800C-DD710D506861}" type="slidenum">
              <a:rPr lang="en-US" smtClean="0"/>
              <a:t>‹#›</a:t>
            </a:fld>
            <a:endParaRPr lang="en-US" dirty="0"/>
          </a:p>
        </p:txBody>
      </p:sp>
    </p:spTree>
    <p:extLst>
      <p:ext uri="{BB962C8B-B14F-4D97-AF65-F5344CB8AC3E}">
        <p14:creationId xmlns:p14="http://schemas.microsoft.com/office/powerpoint/2010/main" val="54403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742DDE-360B-EC46-9DA1-C7112D16B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7851DC-8D5A-4E4B-87B2-96B8E33CA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F8C65-9ACB-3F44-94AA-3A293C81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5E281-D0C6-304B-B0F3-D82BE41ABF01}" type="datetimeFigureOut">
              <a:rPr lang="en-US" smtClean="0"/>
              <a:t>8/19/2020</a:t>
            </a:fld>
            <a:endParaRPr lang="en-US" dirty="0"/>
          </a:p>
        </p:txBody>
      </p:sp>
      <p:sp>
        <p:nvSpPr>
          <p:cNvPr id="5" name="Footer Placeholder 4">
            <a:extLst>
              <a:ext uri="{FF2B5EF4-FFF2-40B4-BE49-F238E27FC236}">
                <a16:creationId xmlns:a16="http://schemas.microsoft.com/office/drawing/2014/main" id="{4878795B-A4EB-6B41-8535-B8289E848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62AC766-75D2-584B-86E8-BA0BFDA46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92040-B56E-1245-800C-DD710D506861}" type="slidenum">
              <a:rPr lang="en-US" smtClean="0"/>
              <a:t>‹#›</a:t>
            </a:fld>
            <a:endParaRPr lang="en-US" dirty="0"/>
          </a:p>
        </p:txBody>
      </p:sp>
    </p:spTree>
    <p:extLst>
      <p:ext uri="{BB962C8B-B14F-4D97-AF65-F5344CB8AC3E}">
        <p14:creationId xmlns:p14="http://schemas.microsoft.com/office/powerpoint/2010/main" val="1075746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IVZE6nDoteo" TargetMode="External"/><Relationship Id="rId13" Type="http://schemas.openxmlformats.org/officeDocument/2006/relationships/hyperlink" Target="https://www.youtube.com/watch?v=PsfbV_Th1Ok" TargetMode="External"/><Relationship Id="rId3" Type="http://schemas.openxmlformats.org/officeDocument/2006/relationships/hyperlink" Target="https://journal.burningman.org/2020/04/news/official-announcements/brc-2020-update/" TargetMode="External"/><Relationship Id="rId7" Type="http://schemas.openxmlformats.org/officeDocument/2006/relationships/hyperlink" Target="https://www.youtube.com/watch?v=rsCpYx0vW0Y" TargetMode="External"/><Relationship Id="rId12" Type="http://schemas.openxmlformats.org/officeDocument/2006/relationships/hyperlink" Target="https://www.youtube.com/watch?v=dEtund9au7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Xafh8IHm6NE" TargetMode="External"/><Relationship Id="rId11" Type="http://schemas.openxmlformats.org/officeDocument/2006/relationships/hyperlink" Target="https://www.youtube.com/watch?v=oa4i9Ap6dCg" TargetMode="External"/><Relationship Id="rId5" Type="http://schemas.openxmlformats.org/officeDocument/2006/relationships/hyperlink" Target="https://www.youtube.com/watch?v=rz6p7YynVZI" TargetMode="External"/><Relationship Id="rId10" Type="http://schemas.openxmlformats.org/officeDocument/2006/relationships/hyperlink" Target="https://www.youtube.com/watch?v=PegHBwGw-wE" TargetMode="External"/><Relationship Id="rId4" Type="http://schemas.openxmlformats.org/officeDocument/2006/relationships/hyperlink" Target="https://www.youtube.com/watch?v=fj-kHU1_-os" TargetMode="External"/><Relationship Id="rId9" Type="http://schemas.openxmlformats.org/officeDocument/2006/relationships/hyperlink" Target="https://www.youtube.com/watch?v=03wYAeDFc0U" TargetMode="External"/><Relationship Id="rId14" Type="http://schemas.openxmlformats.org/officeDocument/2006/relationships/hyperlink" Target="https://www.youtube.com/watch?v=PGPR6dEHF7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14325"/>
            <a:ext cx="11361872" cy="1285875"/>
          </a:xfrm>
        </p:spPr>
        <p:txBody>
          <a:bodyPr>
            <a:normAutofit fontScale="90000"/>
          </a:bodyPr>
          <a:lstStyle/>
          <a:p>
            <a:r>
              <a:rPr lang="en-US" dirty="0"/>
              <a:t>Chapter 4: How travelers were affected by the COVID-19 crisis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034" y="1600200"/>
            <a:ext cx="4581931" cy="4997676"/>
          </a:xfrm>
          <a:prstGeom prst="rect">
            <a:avLst/>
          </a:prstGeom>
        </p:spPr>
      </p:pic>
    </p:spTree>
    <p:extLst>
      <p:ext uri="{BB962C8B-B14F-4D97-AF65-F5344CB8AC3E}">
        <p14:creationId xmlns:p14="http://schemas.microsoft.com/office/powerpoint/2010/main" val="1034790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a:t>Understanding future traveler behavior</a:t>
            </a:r>
            <a:endParaRPr lang="en-US"/>
          </a:p>
        </p:txBody>
      </p:sp>
      <p:pic>
        <p:nvPicPr>
          <p:cNvPr id="4" name="Content Placeholder 3" descr="A close up of a logo&#10;&#10;Description automatically generated">
            <a:extLst>
              <a:ext uri="{FF2B5EF4-FFF2-40B4-BE49-F238E27FC236}">
                <a16:creationId xmlns:a16="http://schemas.microsoft.com/office/drawing/2014/main" id="{FFA70A50-149E-4B42-A8CE-EA460506C0EB}"/>
              </a:ext>
            </a:extLst>
          </p:cNvPr>
          <p:cNvPicPr>
            <a:picLocks noGrp="1" noChangeAspect="1"/>
          </p:cNvPicPr>
          <p:nvPr>
            <p:ph idx="4294967295"/>
          </p:nvPr>
        </p:nvPicPr>
        <p:blipFill>
          <a:blip r:embed="rId2"/>
          <a:stretch>
            <a:fillRect/>
          </a:stretch>
        </p:blipFill>
        <p:spPr>
          <a:xfrm>
            <a:off x="195368" y="1342963"/>
            <a:ext cx="4259401" cy="5515037"/>
          </a:xfrm>
        </p:spPr>
      </p:pic>
      <p:sp>
        <p:nvSpPr>
          <p:cNvPr id="5" name="Content Placeholder 2">
            <a:extLst>
              <a:ext uri="{FF2B5EF4-FFF2-40B4-BE49-F238E27FC236}">
                <a16:creationId xmlns:a16="http://schemas.microsoft.com/office/drawing/2014/main" id="{3BAF3ACD-5B03-D448-9B53-BC94B2CDEF6E}"/>
              </a:ext>
            </a:extLst>
          </p:cNvPr>
          <p:cNvSpPr txBox="1">
            <a:spLocks/>
          </p:cNvSpPr>
          <p:nvPr/>
        </p:nvSpPr>
        <p:spPr>
          <a:xfrm>
            <a:off x="5499426" y="1685620"/>
            <a:ext cx="5672667" cy="473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Researchers sought to understand traveler sentiment in order to gauge future traveler behavior. </a:t>
            </a:r>
          </a:p>
          <a:p>
            <a:r>
              <a:rPr lang="en-US"/>
              <a:t>Strong travel insurance policy and flight discounts were assumed to attract some travelers to book during the outbreak.</a:t>
            </a:r>
          </a:p>
        </p:txBody>
      </p:sp>
    </p:spTree>
    <p:extLst>
      <p:ext uri="{BB962C8B-B14F-4D97-AF65-F5344CB8AC3E}">
        <p14:creationId xmlns:p14="http://schemas.microsoft.com/office/powerpoint/2010/main" val="283404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a:t>Understanding future traveler behavior</a:t>
            </a:r>
            <a:endParaRPr lang="en-US"/>
          </a:p>
        </p:txBody>
      </p:sp>
      <p:pic>
        <p:nvPicPr>
          <p:cNvPr id="4" name="Content Placeholder 3" descr="A screenshot of a cell phone&#10;&#10;Description automatically generated">
            <a:extLst>
              <a:ext uri="{FF2B5EF4-FFF2-40B4-BE49-F238E27FC236}">
                <a16:creationId xmlns:a16="http://schemas.microsoft.com/office/drawing/2014/main" id="{FA851C4A-8095-7245-A121-03E6CB8018F8}"/>
              </a:ext>
            </a:extLst>
          </p:cNvPr>
          <p:cNvPicPr>
            <a:picLocks noGrp="1" noChangeAspect="1"/>
          </p:cNvPicPr>
          <p:nvPr>
            <p:ph idx="4294967295"/>
          </p:nvPr>
        </p:nvPicPr>
        <p:blipFill>
          <a:blip r:embed="rId2"/>
          <a:stretch>
            <a:fillRect/>
          </a:stretch>
        </p:blipFill>
        <p:spPr>
          <a:xfrm>
            <a:off x="6577003" y="1690688"/>
            <a:ext cx="5276132" cy="4352544"/>
          </a:xfrm>
        </p:spPr>
      </p:pic>
      <p:sp>
        <p:nvSpPr>
          <p:cNvPr id="5" name="Content Placeholder 2">
            <a:extLst>
              <a:ext uri="{FF2B5EF4-FFF2-40B4-BE49-F238E27FC236}">
                <a16:creationId xmlns:a16="http://schemas.microsoft.com/office/drawing/2014/main" id="{A5501861-98BF-364C-8B38-7A73FECC62B0}"/>
              </a:ext>
            </a:extLst>
          </p:cNvPr>
          <p:cNvSpPr txBox="1">
            <a:spLocks/>
          </p:cNvSpPr>
          <p:nvPr/>
        </p:nvSpPr>
        <p:spPr>
          <a:xfrm>
            <a:off x="270934" y="1825624"/>
            <a:ext cx="5672667" cy="47394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While there was a decrease in traffic to travel websites during lockdown, research suggested that over half of US consumers were missing the act of planning travel.</a:t>
            </a:r>
          </a:p>
          <a:p>
            <a:r>
              <a:rPr lang="en-US"/>
              <a:t>According to surveys of American consumers, they were most receptive to learning about travel destinations through digital resources.</a:t>
            </a:r>
          </a:p>
          <a:p>
            <a:r>
              <a:rPr lang="en-US"/>
              <a:t>Travelers find it important to be taught about destinations in an honest but friendly tone in advertising. </a:t>
            </a:r>
          </a:p>
        </p:txBody>
      </p:sp>
    </p:spTree>
    <p:extLst>
      <p:ext uri="{BB962C8B-B14F-4D97-AF65-F5344CB8AC3E}">
        <p14:creationId xmlns:p14="http://schemas.microsoft.com/office/powerpoint/2010/main" val="100408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a:t>Understanding future traveler behavior</a:t>
            </a:r>
          </a:p>
        </p:txBody>
      </p:sp>
      <p:pic>
        <p:nvPicPr>
          <p:cNvPr id="5" name="Content Placeholder 4" descr="A screenshot of a cell phone&#10;&#10;Description automatically generated">
            <a:extLst>
              <a:ext uri="{FF2B5EF4-FFF2-40B4-BE49-F238E27FC236}">
                <a16:creationId xmlns:a16="http://schemas.microsoft.com/office/drawing/2014/main" id="{1130B530-A318-E943-B109-664C9A849224}"/>
              </a:ext>
            </a:extLst>
          </p:cNvPr>
          <p:cNvPicPr>
            <a:picLocks noGrp="1" noChangeAspect="1"/>
          </p:cNvPicPr>
          <p:nvPr>
            <p:ph idx="4294967295"/>
          </p:nvPr>
        </p:nvPicPr>
        <p:blipFill>
          <a:blip r:embed="rId2"/>
          <a:stretch>
            <a:fillRect/>
          </a:stretch>
        </p:blipFill>
        <p:spPr>
          <a:xfrm>
            <a:off x="391045" y="1460500"/>
            <a:ext cx="3774281" cy="5032375"/>
          </a:xfrm>
        </p:spPr>
      </p:pic>
      <p:sp>
        <p:nvSpPr>
          <p:cNvPr id="4" name="Content Placeholder 2">
            <a:extLst>
              <a:ext uri="{FF2B5EF4-FFF2-40B4-BE49-F238E27FC236}">
                <a16:creationId xmlns:a16="http://schemas.microsoft.com/office/drawing/2014/main" id="{F1B1113F-7AC3-B942-8FB9-49F0EFE3769F}"/>
              </a:ext>
            </a:extLst>
          </p:cNvPr>
          <p:cNvSpPr txBox="1">
            <a:spLocks/>
          </p:cNvSpPr>
          <p:nvPr/>
        </p:nvSpPr>
        <p:spPr>
          <a:xfrm>
            <a:off x="5190342" y="1722041"/>
            <a:ext cx="5672667" cy="47394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As lockdown restrictions eased in the US in May, travelers were less anxious about traveling than in previous months, but they wanted safety reassurances from travel providers.</a:t>
            </a:r>
          </a:p>
          <a:p>
            <a:r>
              <a:rPr lang="en-US"/>
              <a:t>3 in 10 travelers said they would be taking more staycations and a similar proportion said they would take more domestic than foreign vacations.</a:t>
            </a:r>
          </a:p>
          <a:p>
            <a:r>
              <a:rPr lang="en-US"/>
              <a:t>Travelers said feelings of safety would prompt them to start booking to travel again.</a:t>
            </a:r>
          </a:p>
        </p:txBody>
      </p:sp>
    </p:spTree>
    <p:extLst>
      <p:ext uri="{BB962C8B-B14F-4D97-AF65-F5344CB8AC3E}">
        <p14:creationId xmlns:p14="http://schemas.microsoft.com/office/powerpoint/2010/main" val="3421204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a:t>Understanding future traveler behavior</a:t>
            </a:r>
          </a:p>
        </p:txBody>
      </p:sp>
      <p:pic>
        <p:nvPicPr>
          <p:cNvPr id="5" name="Content Placeholder 4" descr="A screenshot of text&#10;&#10;Description automatically generated">
            <a:extLst>
              <a:ext uri="{FF2B5EF4-FFF2-40B4-BE49-F238E27FC236}">
                <a16:creationId xmlns:a16="http://schemas.microsoft.com/office/drawing/2014/main" id="{359D210F-0D2F-9F44-A8C6-376ED60D4B78}"/>
              </a:ext>
            </a:extLst>
          </p:cNvPr>
          <p:cNvPicPr>
            <a:picLocks noGrp="1" noChangeAspect="1"/>
          </p:cNvPicPr>
          <p:nvPr>
            <p:ph idx="4294967295"/>
          </p:nvPr>
        </p:nvPicPr>
        <p:blipFill>
          <a:blip r:embed="rId2"/>
          <a:stretch>
            <a:fillRect/>
          </a:stretch>
        </p:blipFill>
        <p:spPr>
          <a:xfrm>
            <a:off x="5927725" y="1690688"/>
            <a:ext cx="6264275" cy="4384992"/>
          </a:xfrm>
        </p:spPr>
      </p:pic>
      <p:sp>
        <p:nvSpPr>
          <p:cNvPr id="4" name="Content Placeholder 2">
            <a:extLst>
              <a:ext uri="{FF2B5EF4-FFF2-40B4-BE49-F238E27FC236}">
                <a16:creationId xmlns:a16="http://schemas.microsoft.com/office/drawing/2014/main" id="{09A40926-315B-B245-8B95-153B0AE1BB35}"/>
              </a:ext>
            </a:extLst>
          </p:cNvPr>
          <p:cNvSpPr txBox="1">
            <a:spLocks/>
          </p:cNvSpPr>
          <p:nvPr/>
        </p:nvSpPr>
        <p:spPr>
          <a:xfrm>
            <a:off x="0" y="1753394"/>
            <a:ext cx="5672667" cy="473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29% of consumers planned to visit bars and pubs less often</a:t>
            </a:r>
          </a:p>
          <a:p>
            <a:r>
              <a:rPr lang="en-US"/>
              <a:t>31% of consumers planned to eat at fast-food outlets less frequently.</a:t>
            </a:r>
          </a:p>
        </p:txBody>
      </p:sp>
    </p:spTree>
    <p:extLst>
      <p:ext uri="{BB962C8B-B14F-4D97-AF65-F5344CB8AC3E}">
        <p14:creationId xmlns:p14="http://schemas.microsoft.com/office/powerpoint/2010/main" val="1954605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a:t>Understanding future traveler behavior</a:t>
            </a:r>
          </a:p>
        </p:txBody>
      </p:sp>
      <p:pic>
        <p:nvPicPr>
          <p:cNvPr id="5" name="Content Placeholder 4" descr="A group of people walking down a busy city street&#10;&#10;Description automatically generated">
            <a:extLst>
              <a:ext uri="{FF2B5EF4-FFF2-40B4-BE49-F238E27FC236}">
                <a16:creationId xmlns:a16="http://schemas.microsoft.com/office/drawing/2014/main" id="{65540A20-86E5-B446-A3E2-89263BA4378D}"/>
              </a:ext>
            </a:extLst>
          </p:cNvPr>
          <p:cNvPicPr>
            <a:picLocks noGrp="1" noChangeAspect="1"/>
          </p:cNvPicPr>
          <p:nvPr>
            <p:ph idx="4294967295"/>
          </p:nvPr>
        </p:nvPicPr>
        <p:blipFill>
          <a:blip r:embed="rId2"/>
          <a:stretch>
            <a:fillRect/>
          </a:stretch>
        </p:blipFill>
        <p:spPr>
          <a:xfrm>
            <a:off x="581969" y="1504217"/>
            <a:ext cx="3298646" cy="5032375"/>
          </a:xfrm>
        </p:spPr>
      </p:pic>
      <p:sp>
        <p:nvSpPr>
          <p:cNvPr id="4" name="Content Placeholder 2">
            <a:extLst>
              <a:ext uri="{FF2B5EF4-FFF2-40B4-BE49-F238E27FC236}">
                <a16:creationId xmlns:a16="http://schemas.microsoft.com/office/drawing/2014/main" id="{19F32D05-847D-694D-9759-7FC78E9D7871}"/>
              </a:ext>
            </a:extLst>
          </p:cNvPr>
          <p:cNvSpPr txBox="1">
            <a:spLocks/>
          </p:cNvSpPr>
          <p:nvPr/>
        </p:nvSpPr>
        <p:spPr>
          <a:xfrm>
            <a:off x="4220309" y="1797111"/>
            <a:ext cx="7133492" cy="473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Vienna, Austria, 950,000 households were given 50-euro vouchers to spend in local restaurants and cafes after reopening in May to help those businesses back on their feet.</a:t>
            </a:r>
          </a:p>
        </p:txBody>
      </p:sp>
    </p:spTree>
    <p:extLst>
      <p:ext uri="{BB962C8B-B14F-4D97-AF65-F5344CB8AC3E}">
        <p14:creationId xmlns:p14="http://schemas.microsoft.com/office/powerpoint/2010/main" val="99406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Understanding future traveler behavior</a:t>
            </a:r>
          </a:p>
        </p:txBody>
      </p:sp>
      <p:pic>
        <p:nvPicPr>
          <p:cNvPr id="7" name="Content Placeholder 6" descr="A screenshot of a cell phone&#10;&#10;Description automatically generated">
            <a:extLst>
              <a:ext uri="{FF2B5EF4-FFF2-40B4-BE49-F238E27FC236}">
                <a16:creationId xmlns:a16="http://schemas.microsoft.com/office/drawing/2014/main" id="{43338BCF-A90C-254F-B7FB-F43CDF0CCF40}"/>
              </a:ext>
            </a:extLst>
          </p:cNvPr>
          <p:cNvPicPr>
            <a:picLocks noGrp="1" noChangeAspect="1"/>
          </p:cNvPicPr>
          <p:nvPr>
            <p:ph idx="4294967295"/>
          </p:nvPr>
        </p:nvPicPr>
        <p:blipFill>
          <a:blip r:embed="rId2"/>
          <a:stretch>
            <a:fillRect/>
          </a:stretch>
        </p:blipFill>
        <p:spPr>
          <a:xfrm>
            <a:off x="4456288" y="1690688"/>
            <a:ext cx="7735712" cy="4351338"/>
          </a:xfrm>
        </p:spPr>
      </p:pic>
      <p:sp>
        <p:nvSpPr>
          <p:cNvPr id="4" name="Content Placeholder 2">
            <a:extLst>
              <a:ext uri="{FF2B5EF4-FFF2-40B4-BE49-F238E27FC236}">
                <a16:creationId xmlns:a16="http://schemas.microsoft.com/office/drawing/2014/main" id="{85815706-6344-FD48-B4E3-301C4A77685D}"/>
              </a:ext>
            </a:extLst>
          </p:cNvPr>
          <p:cNvSpPr txBox="1">
            <a:spLocks/>
          </p:cNvSpPr>
          <p:nvPr/>
        </p:nvSpPr>
        <p:spPr>
          <a:xfrm>
            <a:off x="270935" y="1825624"/>
            <a:ext cx="4185354" cy="473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vast majority of US travelers in early May said they would approach travel with trepidation as they thought about starting again.</a:t>
            </a:r>
          </a:p>
          <a:p>
            <a:r>
              <a:rPr lang="en-US" dirty="0"/>
              <a:t>Similar hesitation was apparent amongst consumers elsewhere in the world.</a:t>
            </a:r>
          </a:p>
        </p:txBody>
      </p:sp>
    </p:spTree>
    <p:extLst>
      <p:ext uri="{BB962C8B-B14F-4D97-AF65-F5344CB8AC3E}">
        <p14:creationId xmlns:p14="http://schemas.microsoft.com/office/powerpoint/2010/main" val="9797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A halo effect</a:t>
            </a:r>
          </a:p>
        </p:txBody>
      </p:sp>
      <p:pic>
        <p:nvPicPr>
          <p:cNvPr id="5" name="Content Placeholder 4" descr="A view of a large mountain in the background&#10;&#10;Description automatically generated">
            <a:extLst>
              <a:ext uri="{FF2B5EF4-FFF2-40B4-BE49-F238E27FC236}">
                <a16:creationId xmlns:a16="http://schemas.microsoft.com/office/drawing/2014/main" id="{F3FAB41F-420D-2B41-8DCD-0A94B9010207}"/>
              </a:ext>
            </a:extLst>
          </p:cNvPr>
          <p:cNvPicPr>
            <a:picLocks noGrp="1" noChangeAspect="1"/>
          </p:cNvPicPr>
          <p:nvPr>
            <p:ph idx="4294967295"/>
          </p:nvPr>
        </p:nvPicPr>
        <p:blipFill>
          <a:blip r:embed="rId2"/>
          <a:stretch>
            <a:fillRect/>
          </a:stretch>
        </p:blipFill>
        <p:spPr>
          <a:xfrm>
            <a:off x="6096000" y="2256270"/>
            <a:ext cx="6052602" cy="3339367"/>
          </a:xfrm>
        </p:spPr>
      </p:pic>
      <p:sp>
        <p:nvSpPr>
          <p:cNvPr id="4" name="Content Placeholder 2">
            <a:extLst>
              <a:ext uri="{FF2B5EF4-FFF2-40B4-BE49-F238E27FC236}">
                <a16:creationId xmlns:a16="http://schemas.microsoft.com/office/drawing/2014/main" id="{F19BB595-631B-5140-A69E-A6ACD03C1134}"/>
              </a:ext>
            </a:extLst>
          </p:cNvPr>
          <p:cNvSpPr txBox="1">
            <a:spLocks/>
          </p:cNvSpPr>
          <p:nvPr/>
        </p:nvSpPr>
        <p:spPr>
          <a:xfrm>
            <a:off x="270934" y="1825624"/>
            <a:ext cx="5672667" cy="4739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perceived image of a country in general can have a significant influence on how people develop beliefs about the country as a travel destination.</a:t>
            </a:r>
          </a:p>
          <a:p>
            <a:r>
              <a:rPr lang="en-US" dirty="0"/>
              <a:t>As countries eased lockdown restrictions, some tourism destinations were hoping that there might be a halo effect resulting from perceptions as ’COVID-free’.</a:t>
            </a:r>
          </a:p>
        </p:txBody>
      </p:sp>
    </p:spTree>
    <p:extLst>
      <p:ext uri="{BB962C8B-B14F-4D97-AF65-F5344CB8AC3E}">
        <p14:creationId xmlns:p14="http://schemas.microsoft.com/office/powerpoint/2010/main" val="2322737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602673"/>
            <a:ext cx="10515600" cy="2293361"/>
          </a:xfrm>
        </p:spPr>
        <p:txBody>
          <a:bodyPr/>
          <a:lstStyle/>
          <a:p>
            <a:r>
              <a:rPr lang="en-US" b="1" dirty="0"/>
              <a:t>Case Study: Showing love for Great Britain</a:t>
            </a:r>
          </a:p>
        </p:txBody>
      </p:sp>
      <p:pic>
        <p:nvPicPr>
          <p:cNvPr id="5" name="Content Placeholder 4" descr="A screenshot of a social media post&#10;&#10;Description automatically generated">
            <a:extLst>
              <a:ext uri="{FF2B5EF4-FFF2-40B4-BE49-F238E27FC236}">
                <a16:creationId xmlns:a16="http://schemas.microsoft.com/office/drawing/2014/main" id="{DC901B5A-085A-C343-BC6F-A4EAAAEC20DB}"/>
              </a:ext>
            </a:extLst>
          </p:cNvPr>
          <p:cNvPicPr>
            <a:picLocks noGrp="1" noChangeAspect="1"/>
          </p:cNvPicPr>
          <p:nvPr>
            <p:ph idx="4294967295"/>
          </p:nvPr>
        </p:nvPicPr>
        <p:blipFill>
          <a:blip r:embed="rId3"/>
          <a:stretch>
            <a:fillRect/>
          </a:stretch>
        </p:blipFill>
        <p:spPr>
          <a:xfrm>
            <a:off x="8540768" y="1255913"/>
            <a:ext cx="3443168" cy="5237495"/>
          </a:xfrm>
        </p:spPr>
      </p:pic>
      <p:sp>
        <p:nvSpPr>
          <p:cNvPr id="3" name="Rectangle 2">
            <a:extLst>
              <a:ext uri="{FF2B5EF4-FFF2-40B4-BE49-F238E27FC236}">
                <a16:creationId xmlns:a16="http://schemas.microsoft.com/office/drawing/2014/main" id="{44249AF3-493E-A54E-95F8-CDB5ACE9906F}"/>
              </a:ext>
            </a:extLst>
          </p:cNvPr>
          <p:cNvSpPr/>
          <p:nvPr/>
        </p:nvSpPr>
        <p:spPr>
          <a:xfrm>
            <a:off x="208064" y="1443841"/>
            <a:ext cx="8083881" cy="5632311"/>
          </a:xfrm>
          <a:prstGeom prst="rect">
            <a:avLst/>
          </a:prstGeom>
        </p:spPr>
        <p:txBody>
          <a:bodyPr wrap="square">
            <a:spAutoFit/>
          </a:bodyPr>
          <a:lstStyle/>
          <a:p>
            <a:pPr marL="285750" indent="-285750">
              <a:buFont typeface="Arial" panose="020B0604020202020204" pitchFamily="34" charset="0"/>
              <a:buChar char="•"/>
            </a:pPr>
            <a:r>
              <a:rPr lang="en-US" sz="2400" dirty="0" err="1"/>
              <a:t>VisitBritain</a:t>
            </a:r>
            <a:r>
              <a:rPr lang="en-US" sz="2400" dirty="0"/>
              <a:t> refocused its international marketing activity to maintain dialogue with consumers while unable to promote travel.</a:t>
            </a:r>
          </a:p>
          <a:p>
            <a:pPr marL="285750" indent="-285750">
              <a:buFont typeface="Arial" panose="020B0604020202020204" pitchFamily="34" charset="0"/>
              <a:buChar char="•"/>
            </a:pPr>
            <a:r>
              <a:rPr lang="en-US" sz="2400" dirty="0"/>
              <a:t>A campaign named </a:t>
            </a:r>
            <a:r>
              <a:rPr lang="en-US" sz="2400" i="1" dirty="0"/>
              <a:t>Showing love for Great Britain </a:t>
            </a:r>
            <a:r>
              <a:rPr lang="en-US" sz="2400" dirty="0"/>
              <a:t>promoted popular British culture from literature, film and music to heritage, gardens and food and drink across social channels</a:t>
            </a:r>
          </a:p>
          <a:p>
            <a:pPr marL="285750" indent="-285750">
              <a:buFont typeface="Arial" panose="020B0604020202020204" pitchFamily="34" charset="0"/>
              <a:buChar char="•"/>
            </a:pPr>
            <a:r>
              <a:rPr lang="en-US" sz="2400" dirty="0"/>
              <a:t>Followers of the campaign were invited to explore ’virtually’ the filming locations featured in Harry Potter films.</a:t>
            </a:r>
          </a:p>
          <a:p>
            <a:pPr marL="285750" indent="-285750">
              <a:buFont typeface="Arial" panose="020B0604020202020204" pitchFamily="34" charset="0"/>
              <a:buChar char="•"/>
            </a:pPr>
            <a:r>
              <a:rPr lang="en-US" sz="2400" dirty="0" err="1"/>
              <a:t>VisitBritain</a:t>
            </a:r>
            <a:r>
              <a:rPr lang="en-US" sz="2400" dirty="0"/>
              <a:t> capitalized on the UK’s rich musical heritage by creating dedicated Spotify playlists for followers and by promoting famous music locations in the country in efforts to lure travelers there after lockdowns </a:t>
            </a:r>
            <a:r>
              <a:rPr lang="en-US" sz="2400"/>
              <a:t>ease.</a:t>
            </a:r>
          </a:p>
          <a:p>
            <a:pPr marL="285750" indent="-285750">
              <a:buFont typeface="Arial" panose="020B0604020202020204" pitchFamily="34" charset="0"/>
              <a:buChar char="•"/>
            </a:pPr>
            <a:r>
              <a:rPr lang="en-US" sz="2400"/>
              <a:t>“</a:t>
            </a:r>
            <a:r>
              <a:rPr lang="en-US" sz="2400" dirty="0"/>
              <a:t>Try before you buy” was encouraged as a principle for potential visitors to explore attractions ‘virtually’ first.</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841306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dirty="0"/>
              <a:t>Video Links</a:t>
            </a:r>
          </a:p>
        </p:txBody>
      </p:sp>
      <p:sp>
        <p:nvSpPr>
          <p:cNvPr id="3" name="Content Placeholder 2"/>
          <p:cNvSpPr>
            <a:spLocks noGrp="1"/>
          </p:cNvSpPr>
          <p:nvPr>
            <p:ph idx="4294967295"/>
          </p:nvPr>
        </p:nvSpPr>
        <p:spPr>
          <a:xfrm>
            <a:off x="838200" y="1825625"/>
            <a:ext cx="10515600" cy="4351338"/>
          </a:xfrm>
        </p:spPr>
        <p:txBody>
          <a:bodyPr>
            <a:normAutofit fontScale="55000" lnSpcReduction="20000"/>
          </a:bodyPr>
          <a:lstStyle/>
          <a:p>
            <a:pPr lvl="0"/>
            <a:r>
              <a:rPr lang="en-US" dirty="0"/>
              <a:t>Burning Man cancellation </a:t>
            </a:r>
            <a:r>
              <a:rPr lang="en-US" dirty="0">
                <a:sym typeface="Wingdings" pitchFamily="2" charset="2"/>
              </a:rPr>
              <a:t></a:t>
            </a:r>
            <a:r>
              <a:rPr lang="en-US" dirty="0"/>
              <a:t> </a:t>
            </a:r>
            <a:r>
              <a:rPr lang="en-US" dirty="0">
                <a:hlinkClick r:id="rId3">
                  <a:extLst>
                    <a:ext uri="{A12FA001-AC4F-418D-AE19-62706E023703}">
                      <ahyp:hlinkClr xmlns:ahyp="http://schemas.microsoft.com/office/drawing/2018/hyperlinkcolor" val="tx"/>
                    </a:ext>
                  </a:extLst>
                </a:hlinkClick>
              </a:rPr>
              <a:t>https://journal.burningman.org/2020/04/news/official-announcements/brc-2020-update/</a:t>
            </a:r>
            <a:r>
              <a:rPr lang="en-US" dirty="0"/>
              <a:t> </a:t>
            </a:r>
          </a:p>
          <a:p>
            <a:pPr lvl="0"/>
            <a:r>
              <a:rPr lang="en-US" dirty="0"/>
              <a:t>Amsterdam restaurant </a:t>
            </a:r>
            <a:r>
              <a:rPr lang="en-US" dirty="0">
                <a:sym typeface="Wingdings" pitchFamily="2" charset="2"/>
              </a:rPr>
              <a:t></a:t>
            </a:r>
            <a:r>
              <a:rPr lang="en-US" dirty="0"/>
              <a:t> </a:t>
            </a:r>
            <a:r>
              <a:rPr lang="en-US" dirty="0">
                <a:hlinkClick r:id="rId4">
                  <a:extLst>
                    <a:ext uri="{A12FA001-AC4F-418D-AE19-62706E023703}">
                      <ahyp:hlinkClr xmlns:ahyp="http://schemas.microsoft.com/office/drawing/2018/hyperlinkcolor" val="tx"/>
                    </a:ext>
                  </a:extLst>
                </a:hlinkClick>
              </a:rPr>
              <a:t>https://www.youtube.com/watch?v=fj-kHU1_-os</a:t>
            </a:r>
            <a:endParaRPr lang="en-US" dirty="0"/>
          </a:p>
          <a:p>
            <a:pPr lvl="0"/>
            <a:r>
              <a:rPr lang="en-US" dirty="0"/>
              <a:t>BBC Travel show – very good – covers various topics including future of flying, travel bubbles </a:t>
            </a:r>
            <a:r>
              <a:rPr lang="en-US" dirty="0">
                <a:sym typeface="Wingdings" pitchFamily="2" charset="2"/>
              </a:rPr>
              <a:t></a:t>
            </a:r>
            <a:r>
              <a:rPr lang="en-US" dirty="0"/>
              <a:t> </a:t>
            </a:r>
            <a:r>
              <a:rPr lang="en-US" dirty="0">
                <a:hlinkClick r:id="rId5">
                  <a:extLst>
                    <a:ext uri="{A12FA001-AC4F-418D-AE19-62706E023703}">
                      <ahyp:hlinkClr xmlns:ahyp="http://schemas.microsoft.com/office/drawing/2018/hyperlinkcolor" val="tx"/>
                    </a:ext>
                  </a:extLst>
                </a:hlinkClick>
              </a:rPr>
              <a:t>https://www.youtube.com/watch?v=rz6p7YynVZI</a:t>
            </a:r>
            <a:endParaRPr lang="en-US" dirty="0"/>
          </a:p>
          <a:p>
            <a:pPr lvl="0"/>
            <a:r>
              <a:rPr lang="en-US" dirty="0"/>
              <a:t>British tourists stranded in Nepal wait for repatriation flight </a:t>
            </a:r>
            <a:r>
              <a:rPr lang="en-US" dirty="0">
                <a:sym typeface="Wingdings" pitchFamily="2" charset="2"/>
              </a:rPr>
              <a:t></a:t>
            </a:r>
            <a:r>
              <a:rPr lang="en-US" dirty="0"/>
              <a:t> </a:t>
            </a:r>
            <a:r>
              <a:rPr lang="en-US" dirty="0">
                <a:hlinkClick r:id="rId6">
                  <a:extLst>
                    <a:ext uri="{A12FA001-AC4F-418D-AE19-62706E023703}">
                      <ahyp:hlinkClr xmlns:ahyp="http://schemas.microsoft.com/office/drawing/2018/hyperlinkcolor" val="tx"/>
                    </a:ext>
                  </a:extLst>
                </a:hlinkClick>
              </a:rPr>
              <a:t>https://www.youtube.com/watch?v=Xafh8IHm6NE</a:t>
            </a:r>
            <a:r>
              <a:rPr lang="en-US" dirty="0"/>
              <a:t> </a:t>
            </a:r>
          </a:p>
          <a:p>
            <a:pPr lvl="0"/>
            <a:r>
              <a:rPr lang="en-US" dirty="0"/>
              <a:t>Thousands of tourists stranded in Nepal after lockdown </a:t>
            </a:r>
            <a:r>
              <a:rPr lang="en-US" dirty="0">
                <a:sym typeface="Wingdings" pitchFamily="2" charset="2"/>
              </a:rPr>
              <a:t></a:t>
            </a:r>
            <a:r>
              <a:rPr lang="en-US" dirty="0"/>
              <a:t> </a:t>
            </a:r>
            <a:r>
              <a:rPr lang="en-US" dirty="0">
                <a:hlinkClick r:id="rId7">
                  <a:extLst>
                    <a:ext uri="{A12FA001-AC4F-418D-AE19-62706E023703}">
                      <ahyp:hlinkClr xmlns:ahyp="http://schemas.microsoft.com/office/drawing/2018/hyperlinkcolor" val="tx"/>
                    </a:ext>
                  </a:extLst>
                </a:hlinkClick>
              </a:rPr>
              <a:t>https://www.youtube.com/watch?v=rsCpYx0vW0Y</a:t>
            </a:r>
            <a:r>
              <a:rPr lang="en-US" dirty="0"/>
              <a:t> </a:t>
            </a:r>
          </a:p>
          <a:p>
            <a:pPr lvl="0"/>
            <a:r>
              <a:rPr lang="en-US" dirty="0"/>
              <a:t>Does travel insurance cover a coronavirus-related cancellation? </a:t>
            </a:r>
            <a:r>
              <a:rPr lang="en-US" dirty="0">
                <a:sym typeface="Wingdings" pitchFamily="2" charset="2"/>
              </a:rPr>
              <a:t></a:t>
            </a:r>
            <a:r>
              <a:rPr lang="en-US" dirty="0"/>
              <a:t> </a:t>
            </a:r>
            <a:r>
              <a:rPr lang="en-US" dirty="0">
                <a:hlinkClick r:id="rId8">
                  <a:extLst>
                    <a:ext uri="{A12FA001-AC4F-418D-AE19-62706E023703}">
                      <ahyp:hlinkClr xmlns:ahyp="http://schemas.microsoft.com/office/drawing/2018/hyperlinkcolor" val="tx"/>
                    </a:ext>
                  </a:extLst>
                </a:hlinkClick>
              </a:rPr>
              <a:t>https://www.youtube.com/watch?v=IVZE6nDoteo</a:t>
            </a:r>
            <a:r>
              <a:rPr lang="en-US" dirty="0"/>
              <a:t> </a:t>
            </a:r>
          </a:p>
          <a:p>
            <a:pPr lvl="0"/>
            <a:r>
              <a:rPr lang="en-US" dirty="0"/>
              <a:t>Couple returns from rafting trip and goes into quarantine </a:t>
            </a:r>
            <a:r>
              <a:rPr lang="en-US" dirty="0">
                <a:sym typeface="Wingdings" pitchFamily="2" charset="2"/>
              </a:rPr>
              <a:t></a:t>
            </a:r>
            <a:r>
              <a:rPr lang="en-US" dirty="0"/>
              <a:t> </a:t>
            </a:r>
            <a:r>
              <a:rPr lang="en-US" dirty="0">
                <a:hlinkClick r:id="rId9">
                  <a:extLst>
                    <a:ext uri="{A12FA001-AC4F-418D-AE19-62706E023703}">
                      <ahyp:hlinkClr xmlns:ahyp="http://schemas.microsoft.com/office/drawing/2018/hyperlinkcolor" val="tx"/>
                    </a:ext>
                  </a:extLst>
                </a:hlinkClick>
              </a:rPr>
              <a:t>https://www.youtube.com/watch?v=03wYAeDFc0U</a:t>
            </a:r>
            <a:r>
              <a:rPr lang="en-US" dirty="0"/>
              <a:t> </a:t>
            </a:r>
          </a:p>
          <a:p>
            <a:pPr lvl="0"/>
            <a:r>
              <a:rPr lang="en-US" dirty="0"/>
              <a:t>Off-The-Grid River Rafters Learn of Pandemic After 25 days Without Contact </a:t>
            </a:r>
            <a:r>
              <a:rPr lang="en-US" dirty="0">
                <a:sym typeface="Wingdings" pitchFamily="2" charset="2"/>
              </a:rPr>
              <a:t></a:t>
            </a:r>
            <a:r>
              <a:rPr lang="en-US" dirty="0"/>
              <a:t> </a:t>
            </a:r>
            <a:r>
              <a:rPr lang="en-US" dirty="0">
                <a:hlinkClick r:id="rId10">
                  <a:extLst>
                    <a:ext uri="{A12FA001-AC4F-418D-AE19-62706E023703}">
                      <ahyp:hlinkClr xmlns:ahyp="http://schemas.microsoft.com/office/drawing/2018/hyperlinkcolor" val="tx"/>
                    </a:ext>
                  </a:extLst>
                </a:hlinkClick>
              </a:rPr>
              <a:t>https://www.youtube.com/watch?v=PegHBwGw-wE</a:t>
            </a:r>
            <a:r>
              <a:rPr lang="en-US" dirty="0"/>
              <a:t> </a:t>
            </a:r>
          </a:p>
          <a:p>
            <a:pPr lvl="0"/>
            <a:r>
              <a:rPr lang="en-US" dirty="0"/>
              <a:t>Spring breaker express frustrations over coronavirus precautions in Miami</a:t>
            </a:r>
            <a:r>
              <a:rPr lang="en-US" dirty="0">
                <a:sym typeface="Wingdings" pitchFamily="2" charset="2"/>
              </a:rPr>
              <a:t></a:t>
            </a:r>
            <a:r>
              <a:rPr lang="en-US" dirty="0"/>
              <a:t> </a:t>
            </a:r>
            <a:r>
              <a:rPr lang="en-US" dirty="0">
                <a:hlinkClick r:id="rId11">
                  <a:extLst>
                    <a:ext uri="{A12FA001-AC4F-418D-AE19-62706E023703}">
                      <ahyp:hlinkClr xmlns:ahyp="http://schemas.microsoft.com/office/drawing/2018/hyperlinkcolor" val="tx"/>
                    </a:ext>
                  </a:extLst>
                </a:hlinkClick>
              </a:rPr>
              <a:t>https://www.youtube.com/watch?v=oa4i9Ap6dCg</a:t>
            </a:r>
            <a:r>
              <a:rPr lang="en-US" dirty="0"/>
              <a:t> </a:t>
            </a:r>
          </a:p>
          <a:p>
            <a:pPr lvl="0"/>
            <a:r>
              <a:rPr lang="en-US" dirty="0"/>
              <a:t>Reykjavík Newscast #2: Iceland will open their border and offer tests for tourists </a:t>
            </a:r>
            <a:r>
              <a:rPr lang="en-US" dirty="0">
                <a:sym typeface="Wingdings" pitchFamily="2" charset="2"/>
              </a:rPr>
              <a:t></a:t>
            </a:r>
            <a:r>
              <a:rPr lang="en-US" dirty="0"/>
              <a:t> </a:t>
            </a:r>
            <a:r>
              <a:rPr lang="en-US" dirty="0">
                <a:hlinkClick r:id="rId12">
                  <a:extLst>
                    <a:ext uri="{A12FA001-AC4F-418D-AE19-62706E023703}">
                      <ahyp:hlinkClr xmlns:ahyp="http://schemas.microsoft.com/office/drawing/2018/hyperlinkcolor" val="tx"/>
                    </a:ext>
                  </a:extLst>
                </a:hlinkClick>
              </a:rPr>
              <a:t>https://www.youtube.com/watch?v=dEtund9au7A</a:t>
            </a:r>
            <a:endParaRPr lang="en-US" dirty="0"/>
          </a:p>
          <a:p>
            <a:pPr lvl="0"/>
            <a:r>
              <a:rPr lang="en-US" dirty="0"/>
              <a:t>New Zealand and Australia in 'travel bubble' talks as no new cases reported in New Zealand </a:t>
            </a:r>
            <a:r>
              <a:rPr lang="en-US" dirty="0">
                <a:sym typeface="Wingdings" pitchFamily="2" charset="2"/>
              </a:rPr>
              <a:t></a:t>
            </a:r>
            <a:r>
              <a:rPr lang="en-US" dirty="0"/>
              <a:t> </a:t>
            </a:r>
            <a:r>
              <a:rPr lang="en-US" dirty="0">
                <a:hlinkClick r:id="rId13">
                  <a:extLst>
                    <a:ext uri="{A12FA001-AC4F-418D-AE19-62706E023703}">
                      <ahyp:hlinkClr xmlns:ahyp="http://schemas.microsoft.com/office/drawing/2018/hyperlinkcolor" val="tx"/>
                    </a:ext>
                  </a:extLst>
                </a:hlinkClick>
              </a:rPr>
              <a:t>https://www.youtube.com/watch?v=PsfbV_Th1Ok</a:t>
            </a:r>
            <a:r>
              <a:rPr lang="en-US" b="1" dirty="0"/>
              <a:t> </a:t>
            </a:r>
          </a:p>
          <a:p>
            <a:pPr lvl="0"/>
            <a:r>
              <a:rPr lang="en-US" dirty="0"/>
              <a:t>Why Florida should have shut down spring break amid coronavirus outbreak </a:t>
            </a:r>
            <a:r>
              <a:rPr lang="en-US" dirty="0">
                <a:sym typeface="Wingdings" pitchFamily="2" charset="2"/>
              </a:rPr>
              <a:t></a:t>
            </a:r>
            <a:r>
              <a:rPr lang="en-US" dirty="0"/>
              <a:t> </a:t>
            </a:r>
            <a:r>
              <a:rPr lang="en-US" dirty="0">
                <a:hlinkClick r:id="rId14">
                  <a:extLst>
                    <a:ext uri="{A12FA001-AC4F-418D-AE19-62706E023703}">
                      <ahyp:hlinkClr xmlns:ahyp="http://schemas.microsoft.com/office/drawing/2018/hyperlinkcolor" val="tx"/>
                    </a:ext>
                  </a:extLst>
                </a:hlinkClick>
              </a:rPr>
              <a:t>https://www.youtube.com/watch?v=PGPR6dEHF7E</a:t>
            </a:r>
            <a:r>
              <a:rPr lang="en-US" dirty="0"/>
              <a:t> </a:t>
            </a:r>
            <a:endParaRPr lang="en-US" b="1" dirty="0"/>
          </a:p>
          <a:p>
            <a:endParaRPr lang="en-US" dirty="0"/>
          </a:p>
        </p:txBody>
      </p:sp>
    </p:spTree>
    <p:extLst>
      <p:ext uri="{BB962C8B-B14F-4D97-AF65-F5344CB8AC3E}">
        <p14:creationId xmlns:p14="http://schemas.microsoft.com/office/powerpoint/2010/main" val="362857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0"/>
            <a:ext cx="10515600" cy="1224644"/>
          </a:xfrm>
        </p:spPr>
        <p:txBody>
          <a:bodyPr/>
          <a:lstStyle/>
          <a:p>
            <a:pPr algn="ctr"/>
            <a:r>
              <a:rPr lang="en-US" dirty="0"/>
              <a:t>Topics Covered</a:t>
            </a:r>
          </a:p>
        </p:txBody>
      </p:sp>
      <p:sp>
        <p:nvSpPr>
          <p:cNvPr id="3" name="Content Placeholder 2"/>
          <p:cNvSpPr>
            <a:spLocks noGrp="1"/>
          </p:cNvSpPr>
          <p:nvPr>
            <p:ph idx="4294967295"/>
          </p:nvPr>
        </p:nvSpPr>
        <p:spPr>
          <a:xfrm>
            <a:off x="838200" y="1825625"/>
            <a:ext cx="10515600" cy="4351338"/>
          </a:xfrm>
        </p:spPr>
        <p:txBody>
          <a:bodyPr>
            <a:normAutofit/>
          </a:bodyPr>
          <a:lstStyle/>
          <a:p>
            <a:r>
              <a:rPr lang="en-US" dirty="0"/>
              <a:t>Case Study: Pagodas and Pearls – a cruise to nowhere</a:t>
            </a:r>
          </a:p>
          <a:p>
            <a:r>
              <a:rPr lang="en-US" dirty="0"/>
              <a:t>Disruptions </a:t>
            </a:r>
          </a:p>
          <a:p>
            <a:r>
              <a:rPr lang="en-US" dirty="0"/>
              <a:t>The oblivious</a:t>
            </a:r>
          </a:p>
          <a:p>
            <a:r>
              <a:rPr lang="en-US" dirty="0"/>
              <a:t>Quarantined</a:t>
            </a:r>
          </a:p>
          <a:p>
            <a:r>
              <a:rPr lang="en-US" dirty="0"/>
              <a:t>Understanding future traveler behavior</a:t>
            </a:r>
          </a:p>
          <a:p>
            <a:r>
              <a:rPr lang="en-US" dirty="0"/>
              <a:t>A halo effect</a:t>
            </a:r>
          </a:p>
          <a:p>
            <a:r>
              <a:rPr lang="en-US" dirty="0"/>
              <a:t>Case Study: Showing love for Great Britain</a:t>
            </a:r>
            <a:endParaRPr lang="en-US" dirty="0">
              <a:effectLst/>
            </a:endParaRPr>
          </a:p>
        </p:txBody>
      </p:sp>
    </p:spTree>
    <p:extLst>
      <p:ext uri="{BB962C8B-B14F-4D97-AF65-F5344CB8AC3E}">
        <p14:creationId xmlns:p14="http://schemas.microsoft.com/office/powerpoint/2010/main" val="119281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7333" y="643467"/>
            <a:ext cx="10676467" cy="1047221"/>
          </a:xfrm>
        </p:spPr>
        <p:txBody>
          <a:bodyPr>
            <a:normAutofit fontScale="90000"/>
          </a:bodyPr>
          <a:lstStyle/>
          <a:p>
            <a:r>
              <a:rPr lang="en-US" b="1" dirty="0"/>
              <a:t>Case Study: Pagodas and Pearls – a cruise to nowhere</a:t>
            </a:r>
            <a:br>
              <a:rPr lang="en-US" dirty="0"/>
            </a:br>
            <a:endParaRPr lang="en-US" dirty="0"/>
          </a:p>
        </p:txBody>
      </p:sp>
      <p:pic>
        <p:nvPicPr>
          <p:cNvPr id="14" name="Content Placeholder 13" descr="Two people standing in front of a mountain&#10;&#10;Description automatically generated">
            <a:extLst>
              <a:ext uri="{FF2B5EF4-FFF2-40B4-BE49-F238E27FC236}">
                <a16:creationId xmlns:a16="http://schemas.microsoft.com/office/drawing/2014/main" id="{DBDA2040-DD2A-4942-84F7-485E2773885E}"/>
              </a:ext>
            </a:extLst>
          </p:cNvPr>
          <p:cNvPicPr>
            <a:picLocks noGrp="1" noChangeAspect="1"/>
          </p:cNvPicPr>
          <p:nvPr>
            <p:ph idx="4294967295"/>
          </p:nvPr>
        </p:nvPicPr>
        <p:blipFill>
          <a:blip r:embed="rId3"/>
          <a:stretch>
            <a:fillRect/>
          </a:stretch>
        </p:blipFill>
        <p:spPr>
          <a:xfrm>
            <a:off x="6849158" y="1690688"/>
            <a:ext cx="4869772" cy="4351338"/>
          </a:xfrm>
        </p:spPr>
      </p:pic>
      <p:sp>
        <p:nvSpPr>
          <p:cNvPr id="4" name="TextBox 3">
            <a:extLst>
              <a:ext uri="{FF2B5EF4-FFF2-40B4-BE49-F238E27FC236}">
                <a16:creationId xmlns:a16="http://schemas.microsoft.com/office/drawing/2014/main" id="{B0DABD06-07AA-1646-A03A-1B199876CC2B}"/>
              </a:ext>
            </a:extLst>
          </p:cNvPr>
          <p:cNvSpPr txBox="1"/>
          <p:nvPr/>
        </p:nvSpPr>
        <p:spPr>
          <a:xfrm>
            <a:off x="677333" y="2057399"/>
            <a:ext cx="511386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The Crystal Symphony cruise ship set sail from Guam on February 2, 2020</a:t>
            </a:r>
          </a:p>
          <a:p>
            <a:pPr marL="285750" indent="-285750">
              <a:buFont typeface="Arial" panose="020B0604020202020204" pitchFamily="34" charset="0"/>
              <a:buChar char="•"/>
            </a:pPr>
            <a:r>
              <a:rPr lang="en-US" dirty="0"/>
              <a:t>A series of port closings due to the spreading virus impacted the ship’s originally planned journey.</a:t>
            </a:r>
          </a:p>
          <a:p>
            <a:pPr marL="285750" indent="-285750">
              <a:buFont typeface="Arial" panose="020B0604020202020204" pitchFamily="34" charset="0"/>
              <a:buChar char="•"/>
            </a:pPr>
            <a:r>
              <a:rPr lang="en-US" dirty="0"/>
              <a:t>Twice-a-day infrared temperature screening for passengers and crew was mandated by Crystal</a:t>
            </a:r>
          </a:p>
          <a:p>
            <a:pPr marL="285750" indent="-285750">
              <a:buFont typeface="Arial" panose="020B0604020202020204" pitchFamily="34" charset="0"/>
              <a:buChar char="•"/>
            </a:pPr>
            <a:r>
              <a:rPr lang="en-US" dirty="0"/>
              <a:t>By booking a cruise directly through the cruise line, any hiccup in the schedule makes changing flights their responsibility</a:t>
            </a:r>
          </a:p>
          <a:p>
            <a:pPr marL="285750" indent="-285750">
              <a:buFont typeface="Arial" panose="020B0604020202020204" pitchFamily="34" charset="0"/>
              <a:buChar char="•"/>
            </a:pPr>
            <a:r>
              <a:rPr lang="en-US" dirty="0"/>
              <a:t>Many passengers that booked their own flights for cruise trips impacted by port closings had to spend hours and money to change flights</a:t>
            </a:r>
          </a:p>
        </p:txBody>
      </p:sp>
    </p:spTree>
    <p:extLst>
      <p:ext uri="{BB962C8B-B14F-4D97-AF65-F5344CB8AC3E}">
        <p14:creationId xmlns:p14="http://schemas.microsoft.com/office/powerpoint/2010/main" val="25367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Disruptions</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AF865DF3-73E3-AA40-9BB4-077838DC8460}"/>
              </a:ext>
            </a:extLst>
          </p:cNvPr>
          <p:cNvPicPr>
            <a:picLocks noGrp="1" noChangeAspect="1"/>
          </p:cNvPicPr>
          <p:nvPr>
            <p:ph idx="4294967295"/>
          </p:nvPr>
        </p:nvPicPr>
        <p:blipFill>
          <a:blip r:embed="rId2"/>
          <a:stretch>
            <a:fillRect/>
          </a:stretch>
        </p:blipFill>
        <p:spPr>
          <a:xfrm>
            <a:off x="198475" y="1551230"/>
            <a:ext cx="8648904" cy="4813861"/>
          </a:xfrm>
        </p:spPr>
      </p:pic>
      <p:sp>
        <p:nvSpPr>
          <p:cNvPr id="4" name="TextBox 3">
            <a:extLst>
              <a:ext uri="{FF2B5EF4-FFF2-40B4-BE49-F238E27FC236}">
                <a16:creationId xmlns:a16="http://schemas.microsoft.com/office/drawing/2014/main" id="{2AFAA878-8DC0-2A4F-83AC-885685E3FB4D}"/>
              </a:ext>
            </a:extLst>
          </p:cNvPr>
          <p:cNvSpPr txBox="1"/>
          <p:nvPr/>
        </p:nvSpPr>
        <p:spPr>
          <a:xfrm>
            <a:off x="8847379" y="1921228"/>
            <a:ext cx="3146146" cy="3385542"/>
          </a:xfrm>
          <a:prstGeom prst="rect">
            <a:avLst/>
          </a:prstGeom>
          <a:noFill/>
        </p:spPr>
        <p:txBody>
          <a:bodyPr wrap="square" rtlCol="0">
            <a:spAutoFit/>
          </a:bodyPr>
          <a:lstStyle/>
          <a:p>
            <a:r>
              <a:rPr lang="en-US" sz="2800" dirty="0"/>
              <a:t>The number of destinations imposing travel restrictions more than doubled from 81 to 181 between March 9 and 24.</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86991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Disruptions</a:t>
            </a:r>
            <a:endParaRPr lang="en-US" dirty="0"/>
          </a:p>
        </p:txBody>
      </p:sp>
      <p:sp>
        <p:nvSpPr>
          <p:cNvPr id="3" name="Content Placeholder 2"/>
          <p:cNvSpPr>
            <a:spLocks noGrp="1"/>
          </p:cNvSpPr>
          <p:nvPr>
            <p:ph idx="4294967295"/>
          </p:nvPr>
        </p:nvSpPr>
        <p:spPr>
          <a:xfrm>
            <a:off x="270933" y="1354668"/>
            <a:ext cx="6744647" cy="5503332"/>
          </a:xfrm>
        </p:spPr>
        <p:txBody>
          <a:bodyPr>
            <a:normAutofit/>
          </a:bodyPr>
          <a:lstStyle/>
          <a:p>
            <a:r>
              <a:rPr lang="en-US" dirty="0"/>
              <a:t>In March, in the UK, only 32% of vacationers hadn’t had their travel plans affected by COVID-19. In the US, this percentage was only 8%. </a:t>
            </a:r>
          </a:p>
          <a:p>
            <a:r>
              <a:rPr lang="en-US" dirty="0"/>
              <a:t>Businesses were challenged by mass amounts of trip cancelations and refunds owed. </a:t>
            </a:r>
          </a:p>
          <a:p>
            <a:r>
              <a:rPr lang="en-US" dirty="0"/>
              <a:t>Travel restrictions would prevent the spread of COVID-19 but would cause a decrease in bookings by the thousands. </a:t>
            </a:r>
          </a:p>
          <a:p>
            <a:r>
              <a:rPr lang="en-US" dirty="0"/>
              <a:t>The travel industry was generally well perceived by consumers to have comported itself well in reaction to cancelations.</a:t>
            </a:r>
          </a:p>
        </p:txBody>
      </p:sp>
      <p:pic>
        <p:nvPicPr>
          <p:cNvPr id="4" name="Picture 3" descr="A screenshot of a cell phone&#10;&#10;Description automatically generated">
            <a:extLst>
              <a:ext uri="{FF2B5EF4-FFF2-40B4-BE49-F238E27FC236}">
                <a16:creationId xmlns:a16="http://schemas.microsoft.com/office/drawing/2014/main" id="{3917021D-D75A-F64D-8490-07CD9896C9D4}"/>
              </a:ext>
            </a:extLst>
          </p:cNvPr>
          <p:cNvPicPr>
            <a:picLocks noChangeAspect="1"/>
          </p:cNvPicPr>
          <p:nvPr/>
        </p:nvPicPr>
        <p:blipFill>
          <a:blip r:embed="rId2"/>
          <a:stretch>
            <a:fillRect/>
          </a:stretch>
        </p:blipFill>
        <p:spPr>
          <a:xfrm>
            <a:off x="7015580" y="1053237"/>
            <a:ext cx="4942640" cy="4751525"/>
          </a:xfrm>
          <a:prstGeom prst="rect">
            <a:avLst/>
          </a:prstGeom>
        </p:spPr>
      </p:pic>
    </p:spTree>
    <p:extLst>
      <p:ext uri="{BB962C8B-B14F-4D97-AF65-F5344CB8AC3E}">
        <p14:creationId xmlns:p14="http://schemas.microsoft.com/office/powerpoint/2010/main" val="4643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Disruptions</a:t>
            </a:r>
            <a:endParaRPr lang="en-US" dirty="0"/>
          </a:p>
        </p:txBody>
      </p:sp>
      <p:sp>
        <p:nvSpPr>
          <p:cNvPr id="5" name="Content Placeholder 4">
            <a:extLst>
              <a:ext uri="{FF2B5EF4-FFF2-40B4-BE49-F238E27FC236}">
                <a16:creationId xmlns:a16="http://schemas.microsoft.com/office/drawing/2014/main" id="{4072B5E4-EDCC-554D-BCE5-50DBA6024B28}"/>
              </a:ext>
            </a:extLst>
          </p:cNvPr>
          <p:cNvSpPr>
            <a:spLocks noGrp="1"/>
          </p:cNvSpPr>
          <p:nvPr>
            <p:ph idx="4294967295"/>
          </p:nvPr>
        </p:nvSpPr>
        <p:spPr>
          <a:xfrm>
            <a:off x="7021564" y="1027905"/>
            <a:ext cx="4814835" cy="5464969"/>
          </a:xfrm>
        </p:spPr>
        <p:txBody>
          <a:bodyPr>
            <a:normAutofit fontScale="85000" lnSpcReduction="10000"/>
          </a:bodyPr>
          <a:lstStyle/>
          <a:p>
            <a:r>
              <a:rPr lang="en-US" dirty="0"/>
              <a:t>Customer services needed as trip cancelations spiked and customers grew concerned about refunds.</a:t>
            </a:r>
          </a:p>
          <a:p>
            <a:r>
              <a:rPr lang="en-US" dirty="0"/>
              <a:t>Travel insurance providers found it difficult to deliver on pledges to consumers</a:t>
            </a:r>
          </a:p>
          <a:p>
            <a:r>
              <a:rPr lang="en-US" dirty="0"/>
              <a:t>COVID-19 was set to cost UK travel insurers at least $335 million, most of the losses being for cancelations with some disruption costs incurred overseas.</a:t>
            </a:r>
          </a:p>
          <a:p>
            <a:r>
              <a:rPr lang="en-US" dirty="0"/>
              <a:t>As the pandemic continued, insurance companies were deeming the virus a ‘known event’ that customers were aware of before leaving the country.</a:t>
            </a:r>
          </a:p>
        </p:txBody>
      </p:sp>
      <p:pic>
        <p:nvPicPr>
          <p:cNvPr id="4" name="Picture 3" descr="A person standing in front of a store&#10;&#10;Description automatically generated">
            <a:extLst>
              <a:ext uri="{FF2B5EF4-FFF2-40B4-BE49-F238E27FC236}">
                <a16:creationId xmlns:a16="http://schemas.microsoft.com/office/drawing/2014/main" id="{9A717E65-77FA-DF4C-97B5-2456A61DE998}"/>
              </a:ext>
            </a:extLst>
          </p:cNvPr>
          <p:cNvPicPr>
            <a:picLocks noChangeAspect="1"/>
          </p:cNvPicPr>
          <p:nvPr/>
        </p:nvPicPr>
        <p:blipFill>
          <a:blip r:embed="rId2"/>
          <a:stretch>
            <a:fillRect/>
          </a:stretch>
        </p:blipFill>
        <p:spPr>
          <a:xfrm>
            <a:off x="355600" y="1690688"/>
            <a:ext cx="6321530" cy="4215384"/>
          </a:xfrm>
          <a:prstGeom prst="rect">
            <a:avLst/>
          </a:prstGeom>
        </p:spPr>
      </p:pic>
    </p:spTree>
    <p:extLst>
      <p:ext uri="{BB962C8B-B14F-4D97-AF65-F5344CB8AC3E}">
        <p14:creationId xmlns:p14="http://schemas.microsoft.com/office/powerpoint/2010/main" val="1101865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dirty="0"/>
              <a:t>The oblivious</a:t>
            </a:r>
          </a:p>
        </p:txBody>
      </p:sp>
      <p:pic>
        <p:nvPicPr>
          <p:cNvPr id="5" name="Content Placeholder 4" descr="A group of people on a beach&#10;&#10;Description automatically generated">
            <a:extLst>
              <a:ext uri="{FF2B5EF4-FFF2-40B4-BE49-F238E27FC236}">
                <a16:creationId xmlns:a16="http://schemas.microsoft.com/office/drawing/2014/main" id="{900A3439-CF1E-D147-8528-57766F6ADAFF}"/>
              </a:ext>
            </a:extLst>
          </p:cNvPr>
          <p:cNvPicPr>
            <a:picLocks noGrp="1" noChangeAspect="1"/>
          </p:cNvPicPr>
          <p:nvPr>
            <p:ph idx="4294967295"/>
          </p:nvPr>
        </p:nvPicPr>
        <p:blipFill>
          <a:blip r:embed="rId2"/>
          <a:stretch>
            <a:fillRect/>
          </a:stretch>
        </p:blipFill>
        <p:spPr>
          <a:xfrm>
            <a:off x="6465130" y="1861416"/>
            <a:ext cx="5567363" cy="3711575"/>
          </a:xfrm>
        </p:spPr>
      </p:pic>
      <p:sp>
        <p:nvSpPr>
          <p:cNvPr id="3" name="TextBox 2">
            <a:extLst>
              <a:ext uri="{FF2B5EF4-FFF2-40B4-BE49-F238E27FC236}">
                <a16:creationId xmlns:a16="http://schemas.microsoft.com/office/drawing/2014/main" id="{88D0B13A-3C2D-5642-AA6C-B0746FDDB77A}"/>
              </a:ext>
            </a:extLst>
          </p:cNvPr>
          <p:cNvSpPr txBox="1"/>
          <p:nvPr/>
        </p:nvSpPr>
        <p:spPr>
          <a:xfrm>
            <a:off x="431800" y="1533109"/>
            <a:ext cx="56642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Some tourists were oblivious to the outbreak as a result of being off the grid on trips for extended periods of time.</a:t>
            </a:r>
          </a:p>
          <a:p>
            <a:pPr marL="285750" indent="-285750">
              <a:buFont typeface="Arial" panose="020B0604020202020204" pitchFamily="34" charset="0"/>
              <a:buChar char="•"/>
            </a:pPr>
            <a:r>
              <a:rPr lang="en-US" sz="2400" dirty="0"/>
              <a:t>Students on spring break in Florida struggled with the pandemic disrupting well-planned trips</a:t>
            </a:r>
          </a:p>
          <a:p>
            <a:pPr marL="285750" indent="-285750">
              <a:buFont typeface="Arial" panose="020B0604020202020204" pitchFamily="34" charset="0"/>
              <a:buChar char="•"/>
            </a:pPr>
            <a:r>
              <a:rPr lang="en-US" sz="2400" dirty="0"/>
              <a:t>Leaders sent mixed signals about the virus which influenced tourists and locals to behave in various ways. </a:t>
            </a:r>
          </a:p>
          <a:p>
            <a:pPr marL="285750" indent="-285750">
              <a:buFont typeface="Arial" panose="020B0604020202020204" pitchFamily="34" charset="0"/>
              <a:buChar char="•"/>
            </a:pPr>
            <a:r>
              <a:rPr lang="en-US" sz="2400" dirty="0"/>
              <a:t>Not all large-group events were canceled, and cases as far away as California and Massachusetts were linked to the Winter Party Festival in Miami Beach, FL in March.</a:t>
            </a:r>
          </a:p>
        </p:txBody>
      </p:sp>
    </p:spTree>
    <p:extLst>
      <p:ext uri="{BB962C8B-B14F-4D97-AF65-F5344CB8AC3E}">
        <p14:creationId xmlns:p14="http://schemas.microsoft.com/office/powerpoint/2010/main" val="221370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415635"/>
            <a:ext cx="10515600" cy="2106324"/>
          </a:xfrm>
        </p:spPr>
        <p:txBody>
          <a:bodyPr/>
          <a:lstStyle/>
          <a:p>
            <a:r>
              <a:rPr lang="en-US" b="1" dirty="0"/>
              <a:t>Quarantined</a:t>
            </a:r>
            <a:endParaRPr lang="en-US" dirty="0"/>
          </a:p>
        </p:txBody>
      </p:sp>
      <p:pic>
        <p:nvPicPr>
          <p:cNvPr id="4" name="Content Placeholder 3" descr="A house that has a sign on the side of a building&#10;&#10;Description automatically generated">
            <a:extLst>
              <a:ext uri="{FF2B5EF4-FFF2-40B4-BE49-F238E27FC236}">
                <a16:creationId xmlns:a16="http://schemas.microsoft.com/office/drawing/2014/main" id="{8BBAD084-4AA3-494F-9FBF-F100892305D7}"/>
              </a:ext>
            </a:extLst>
          </p:cNvPr>
          <p:cNvPicPr>
            <a:picLocks noGrp="1" noChangeAspect="1"/>
          </p:cNvPicPr>
          <p:nvPr>
            <p:ph idx="4294967295"/>
          </p:nvPr>
        </p:nvPicPr>
        <p:blipFill>
          <a:blip r:embed="rId2"/>
          <a:stretch>
            <a:fillRect/>
          </a:stretch>
        </p:blipFill>
        <p:spPr>
          <a:xfrm>
            <a:off x="6858000" y="1867189"/>
            <a:ext cx="5057666" cy="4351338"/>
          </a:xfrm>
        </p:spPr>
      </p:pic>
      <p:sp>
        <p:nvSpPr>
          <p:cNvPr id="5" name="TextBox 4">
            <a:extLst>
              <a:ext uri="{FF2B5EF4-FFF2-40B4-BE49-F238E27FC236}">
                <a16:creationId xmlns:a16="http://schemas.microsoft.com/office/drawing/2014/main" id="{3B2C0C75-49B6-2F4C-ABE4-C0737B1565E3}"/>
              </a:ext>
            </a:extLst>
          </p:cNvPr>
          <p:cNvSpPr txBox="1"/>
          <p:nvPr/>
        </p:nvSpPr>
        <p:spPr>
          <a:xfrm>
            <a:off x="249382" y="1229988"/>
            <a:ext cx="6608618" cy="55707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word “quarantine” is derived from ‘quarantine’, the Italian word for a 40-day period.</a:t>
            </a:r>
          </a:p>
          <a:p>
            <a:pPr marL="285750" indent="-285750">
              <a:buFont typeface="Arial" panose="020B0604020202020204" pitchFamily="34" charset="0"/>
              <a:buChar char="•"/>
            </a:pPr>
            <a:r>
              <a:rPr lang="en-US" sz="2800" dirty="0"/>
              <a:t>Quarantine measures introduced for travelers during the COVID-19 pandemic were not as restrictive as those in the 14</a:t>
            </a:r>
            <a:r>
              <a:rPr lang="en-US" sz="2800" baseline="30000" dirty="0"/>
              <a:t>th</a:t>
            </a:r>
            <a:r>
              <a:rPr lang="en-US" sz="2800" dirty="0"/>
              <a:t> century but were nevertheless a deterrent to travel.</a:t>
            </a:r>
          </a:p>
          <a:p>
            <a:pPr marL="285750" indent="-285750">
              <a:buFont typeface="Arial" panose="020B0604020202020204" pitchFamily="34" charset="0"/>
              <a:buChar char="•"/>
            </a:pPr>
            <a:r>
              <a:rPr lang="en-US" sz="2800" dirty="0" err="1"/>
              <a:t>Mediamatic</a:t>
            </a:r>
            <a:r>
              <a:rPr lang="en-US" sz="2800" dirty="0"/>
              <a:t> ETEN, an Amsterdam restaurant, built small quarantine greenhouses where people could sit and enjoy dinner by the canal.</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631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r>
              <a:rPr lang="en-US" b="1"/>
              <a:t>Quarantined</a:t>
            </a:r>
          </a:p>
        </p:txBody>
      </p:sp>
      <p:sp>
        <p:nvSpPr>
          <p:cNvPr id="3" name="Content Placeholder 2"/>
          <p:cNvSpPr>
            <a:spLocks noGrp="1"/>
          </p:cNvSpPr>
          <p:nvPr>
            <p:ph idx="4294967295"/>
          </p:nvPr>
        </p:nvSpPr>
        <p:spPr>
          <a:xfrm>
            <a:off x="270934" y="1825624"/>
            <a:ext cx="5672667" cy="4739481"/>
          </a:xfrm>
        </p:spPr>
        <p:txBody>
          <a:bodyPr>
            <a:normAutofit/>
          </a:bodyPr>
          <a:lstStyle/>
          <a:p>
            <a:r>
              <a:rPr lang="en-US"/>
              <a:t>Some destinations and events saw the quarantine period as an opportunity to allow consumers to experience their products and experiences virtually.</a:t>
            </a:r>
          </a:p>
          <a:p>
            <a:r>
              <a:rPr lang="en-US"/>
              <a:t>Burning Man, held annually in Nevada, was a popular event to go to online, which was a re-creation of its desert culture in cyberspace.</a:t>
            </a:r>
          </a:p>
          <a:p>
            <a:endParaRPr lang="en-US"/>
          </a:p>
        </p:txBody>
      </p:sp>
      <p:pic>
        <p:nvPicPr>
          <p:cNvPr id="4" name="Picture 3">
            <a:extLst>
              <a:ext uri="{FF2B5EF4-FFF2-40B4-BE49-F238E27FC236}">
                <a16:creationId xmlns:a16="http://schemas.microsoft.com/office/drawing/2014/main" id="{7E799234-A381-0C43-B586-904939BB5BB6}"/>
              </a:ext>
            </a:extLst>
          </p:cNvPr>
          <p:cNvPicPr>
            <a:picLocks noChangeAspect="1"/>
          </p:cNvPicPr>
          <p:nvPr/>
        </p:nvPicPr>
        <p:blipFill>
          <a:blip r:embed="rId2"/>
          <a:stretch>
            <a:fillRect/>
          </a:stretch>
        </p:blipFill>
        <p:spPr>
          <a:xfrm>
            <a:off x="6248400" y="1825624"/>
            <a:ext cx="5943600" cy="4038600"/>
          </a:xfrm>
          <a:prstGeom prst="rect">
            <a:avLst/>
          </a:prstGeom>
        </p:spPr>
      </p:pic>
    </p:spTree>
    <p:extLst>
      <p:ext uri="{BB962C8B-B14F-4D97-AF65-F5344CB8AC3E}">
        <p14:creationId xmlns:p14="http://schemas.microsoft.com/office/powerpoint/2010/main" val="1630812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1298</Words>
  <Application>Microsoft Office PowerPoint</Application>
  <PresentationFormat>Widescreen</PresentationFormat>
  <Paragraphs>83</Paragraphs>
  <Slides>18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Chapter 4: How travelers were affected by the COVID-19 crisis</vt:lpstr>
      <vt:lpstr>Topics Covered</vt:lpstr>
      <vt:lpstr>Case Study: Pagodas and Pearls – a cruise to nowhere </vt:lpstr>
      <vt:lpstr>Disruptions</vt:lpstr>
      <vt:lpstr>Disruptions</vt:lpstr>
      <vt:lpstr>Disruptions</vt:lpstr>
      <vt:lpstr>The oblivious</vt:lpstr>
      <vt:lpstr>Quarantined</vt:lpstr>
      <vt:lpstr>Quarantined</vt:lpstr>
      <vt:lpstr>Understanding future traveler behavior</vt:lpstr>
      <vt:lpstr>Understanding future traveler behavior</vt:lpstr>
      <vt:lpstr>Understanding future traveler behavior</vt:lpstr>
      <vt:lpstr>Understanding future traveler behavior</vt:lpstr>
      <vt:lpstr>Understanding future traveler behavior</vt:lpstr>
      <vt:lpstr>Understanding future traveler behavior</vt:lpstr>
      <vt:lpstr>A halo effect</vt:lpstr>
      <vt:lpstr>Case Study: Showing love for Great Britain</vt:lpstr>
      <vt:lpstr>Video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ANSEL, CAITLIN P</dc:creator>
  <cp:lastModifiedBy>Sally North</cp:lastModifiedBy>
  <cp:revision>130</cp:revision>
  <dcterms:created xsi:type="dcterms:W3CDTF">2020-07-20T18:54:03Z</dcterms:created>
  <dcterms:modified xsi:type="dcterms:W3CDTF">2020-08-19T13:28:10Z</dcterms:modified>
</cp:coreProperties>
</file>